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ms-office.legacyDiagramTex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57" r:id="rId3"/>
    <p:sldId id="266" r:id="rId4"/>
    <p:sldId id="272" r:id="rId5"/>
    <p:sldId id="273" r:id="rId6"/>
    <p:sldId id="259" r:id="rId7"/>
    <p:sldId id="262" r:id="rId8"/>
    <p:sldId id="261" r:id="rId9"/>
    <p:sldId id="264" r:id="rId10"/>
    <p:sldId id="274" r:id="rId11"/>
    <p:sldId id="275" r:id="rId12"/>
    <p:sldId id="265" r:id="rId13"/>
    <p:sldId id="258" r:id="rId14"/>
    <p:sldId id="267" r:id="rId15"/>
    <p:sldId id="260" r:id="rId16"/>
    <p:sldId id="268" r:id="rId17"/>
    <p:sldId id="269" r:id="rId18"/>
    <p:sldId id="270" r:id="rId19"/>
    <p:sldId id="271" r:id="rId20"/>
    <p:sldId id="263"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06/relationships/legacyDocTextInfo" Target="legacyDocTextInfo.bin"/></Relationships>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CA"/>
          </a:p>
        </p:txBody>
      </p:sp>
      <p:sp>
        <p:nvSpPr>
          <p:cNvPr id="409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9F663807-0386-43D8-BE52-CCD20FDDB0B2}" type="datetimeFigureOut">
              <a:rPr lang="en-CA"/>
              <a:pPr/>
              <a:t>27/09/2009</a:t>
            </a:fld>
            <a:endParaRPr lang="en-CA"/>
          </a:p>
        </p:txBody>
      </p:sp>
      <p:sp>
        <p:nvSpPr>
          <p:cNvPr id="409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409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CA"/>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E2C617A-BBBF-49AD-BF70-20FB204C92C4}" type="slidenum">
              <a:rPr lang="en-CA"/>
              <a:pPr/>
              <a:t>‹#›</a:t>
            </a:fld>
            <a:endParaRPr lang="en-CA"/>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p:txBody>
          <a:bodyPr/>
          <a:lstStyle/>
          <a:p>
            <a:r>
              <a:rPr lang="en-CA"/>
              <a:t>So how then does this work within a framework that can be used within the classroom that is not overwhelming and yet comfortable and inclusive.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CA"/>
              <a:t>ALL the students are the 27 students in the classroom NOT the 23 student and 4 with special needs.  All students will learn something.  Then most of your students will learn a certain portion and then at the top of the pyramid some of the students will go beyond what is expected within the learning outcomes of the curriculum.  This is how you address the needs of all the students in your classroom.</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77DC955C-51B7-4DCD-99DF-9C13609D8C61}" type="datetimeFigureOut">
              <a:rPr lang="en-US"/>
              <a:pPr>
                <a:defRPr/>
              </a:pPr>
              <a:t>9/27/2009</a:t>
            </a:fld>
            <a:endParaRPr lang="en-CA"/>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CA"/>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8D8B21F4-A2B0-4707-8026-B25EACED3853}" type="slidenum">
              <a:rPr lang="en-CA"/>
              <a:pPr>
                <a:defRPr/>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31AE111E-3EC6-4A2F-A8FC-CC3919F65076}" type="datetimeFigureOut">
              <a:rPr lang="en-US"/>
              <a:pPr>
                <a:defRPr/>
              </a:pPr>
              <a:t>9/27/2009</a:t>
            </a:fld>
            <a:endParaRPr lang="en-CA"/>
          </a:p>
        </p:txBody>
      </p:sp>
      <p:sp>
        <p:nvSpPr>
          <p:cNvPr id="5" name="Footer Placeholder 21"/>
          <p:cNvSpPr>
            <a:spLocks noGrp="1"/>
          </p:cNvSpPr>
          <p:nvPr>
            <p:ph type="ftr" sz="quarter" idx="11"/>
          </p:nvPr>
        </p:nvSpPr>
        <p:spPr/>
        <p:txBody>
          <a:bodyPr/>
          <a:lstStyle>
            <a:lvl1pPr>
              <a:defRPr/>
            </a:lvl1pPr>
          </a:lstStyle>
          <a:p>
            <a:pPr>
              <a:defRPr/>
            </a:pPr>
            <a:endParaRPr lang="en-CA"/>
          </a:p>
        </p:txBody>
      </p:sp>
      <p:sp>
        <p:nvSpPr>
          <p:cNvPr id="6" name="Slide Number Placeholder 17"/>
          <p:cNvSpPr>
            <a:spLocks noGrp="1"/>
          </p:cNvSpPr>
          <p:nvPr>
            <p:ph type="sldNum" sz="quarter" idx="12"/>
          </p:nvPr>
        </p:nvSpPr>
        <p:spPr/>
        <p:txBody>
          <a:bodyPr/>
          <a:lstStyle>
            <a:lvl1pPr>
              <a:defRPr/>
            </a:lvl1pPr>
          </a:lstStyle>
          <a:p>
            <a:pPr>
              <a:defRPr/>
            </a:pPr>
            <a:fld id="{69BAD737-C83A-45CD-B2DC-0CB3D3B6C621}" type="slidenum">
              <a:rPr lang="en-CA"/>
              <a:pPr>
                <a:defRPr/>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7595585-BA78-4AF0-9173-5376B0E3CB7E}" type="datetimeFigureOut">
              <a:rPr lang="en-US"/>
              <a:pPr>
                <a:defRPr/>
              </a:pPr>
              <a:t>9/27/2009</a:t>
            </a:fld>
            <a:endParaRPr lang="en-CA"/>
          </a:p>
        </p:txBody>
      </p:sp>
      <p:sp>
        <p:nvSpPr>
          <p:cNvPr id="5" name="Footer Placeholder 21"/>
          <p:cNvSpPr>
            <a:spLocks noGrp="1"/>
          </p:cNvSpPr>
          <p:nvPr>
            <p:ph type="ftr" sz="quarter" idx="11"/>
          </p:nvPr>
        </p:nvSpPr>
        <p:spPr/>
        <p:txBody>
          <a:bodyPr/>
          <a:lstStyle>
            <a:lvl1pPr>
              <a:defRPr/>
            </a:lvl1pPr>
          </a:lstStyle>
          <a:p>
            <a:pPr>
              <a:defRPr/>
            </a:pPr>
            <a:endParaRPr lang="en-CA"/>
          </a:p>
        </p:txBody>
      </p:sp>
      <p:sp>
        <p:nvSpPr>
          <p:cNvPr id="6" name="Slide Number Placeholder 17"/>
          <p:cNvSpPr>
            <a:spLocks noGrp="1"/>
          </p:cNvSpPr>
          <p:nvPr>
            <p:ph type="sldNum" sz="quarter" idx="12"/>
          </p:nvPr>
        </p:nvSpPr>
        <p:spPr/>
        <p:txBody>
          <a:bodyPr/>
          <a:lstStyle>
            <a:lvl1pPr>
              <a:defRPr/>
            </a:lvl1pPr>
          </a:lstStyle>
          <a:p>
            <a:pPr>
              <a:defRPr/>
            </a:pPr>
            <a:fld id="{11635410-95B3-44B3-BE07-0C2D2F3236E5}" type="slidenum">
              <a:rPr lang="en-CA"/>
              <a:pPr>
                <a:defRPr/>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16A9DCA2-600B-4F8B-9BEB-DA976F06E5C5}" type="datetimeFigureOut">
              <a:rPr lang="en-US"/>
              <a:pPr>
                <a:defRPr/>
              </a:pPr>
              <a:t>9/27/2009</a:t>
            </a:fld>
            <a:endParaRPr lang="en-CA"/>
          </a:p>
        </p:txBody>
      </p:sp>
      <p:sp>
        <p:nvSpPr>
          <p:cNvPr id="5" name="Footer Placeholder 21"/>
          <p:cNvSpPr>
            <a:spLocks noGrp="1"/>
          </p:cNvSpPr>
          <p:nvPr>
            <p:ph type="ftr" sz="quarter" idx="11"/>
          </p:nvPr>
        </p:nvSpPr>
        <p:spPr/>
        <p:txBody>
          <a:bodyPr/>
          <a:lstStyle>
            <a:lvl1pPr>
              <a:defRPr/>
            </a:lvl1pPr>
          </a:lstStyle>
          <a:p>
            <a:pPr>
              <a:defRPr/>
            </a:pPr>
            <a:endParaRPr lang="en-CA"/>
          </a:p>
        </p:txBody>
      </p:sp>
      <p:sp>
        <p:nvSpPr>
          <p:cNvPr id="6" name="Slide Number Placeholder 17"/>
          <p:cNvSpPr>
            <a:spLocks noGrp="1"/>
          </p:cNvSpPr>
          <p:nvPr>
            <p:ph type="sldNum" sz="quarter" idx="12"/>
          </p:nvPr>
        </p:nvSpPr>
        <p:spPr/>
        <p:txBody>
          <a:bodyPr/>
          <a:lstStyle>
            <a:lvl1pPr>
              <a:defRPr/>
            </a:lvl1pPr>
          </a:lstStyle>
          <a:p>
            <a:pPr>
              <a:defRPr/>
            </a:pPr>
            <a:fld id="{F9E89A5A-6040-41C4-AB60-9D1F3D16DE21}" type="slidenum">
              <a:rPr lang="en-CA"/>
              <a:pPr>
                <a:defRPr/>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79E5E149-02B9-4508-8BFD-CBC7270A9584}" type="datetimeFigureOut">
              <a:rPr lang="en-US"/>
              <a:pPr>
                <a:defRPr/>
              </a:pPr>
              <a:t>9/27/2009</a:t>
            </a:fld>
            <a:endParaRPr lang="en-CA"/>
          </a:p>
        </p:txBody>
      </p:sp>
      <p:sp>
        <p:nvSpPr>
          <p:cNvPr id="7" name="Footer Placeholder 4"/>
          <p:cNvSpPr>
            <a:spLocks noGrp="1"/>
          </p:cNvSpPr>
          <p:nvPr>
            <p:ph type="ftr" sz="quarter" idx="11"/>
          </p:nvPr>
        </p:nvSpPr>
        <p:spPr/>
        <p:txBody>
          <a:bodyPr/>
          <a:lstStyle>
            <a:lvl1pPr>
              <a:defRPr/>
            </a:lvl1pPr>
            <a:extLst/>
          </a:lstStyle>
          <a:p>
            <a:pPr>
              <a:defRPr/>
            </a:pPr>
            <a:endParaRPr lang="en-CA"/>
          </a:p>
        </p:txBody>
      </p:sp>
      <p:sp>
        <p:nvSpPr>
          <p:cNvPr id="8" name="Slide Number Placeholder 5"/>
          <p:cNvSpPr>
            <a:spLocks noGrp="1"/>
          </p:cNvSpPr>
          <p:nvPr>
            <p:ph type="sldNum" sz="quarter" idx="12"/>
          </p:nvPr>
        </p:nvSpPr>
        <p:spPr/>
        <p:txBody>
          <a:bodyPr/>
          <a:lstStyle>
            <a:lvl1pPr>
              <a:defRPr/>
            </a:lvl1pPr>
            <a:extLst/>
          </a:lstStyle>
          <a:p>
            <a:pPr>
              <a:defRPr/>
            </a:pPr>
            <a:fld id="{6F2FAD84-A194-4E0B-B6AF-EB1EEAB549C5}" type="slidenum">
              <a:rPr lang="en-CA"/>
              <a:pPr>
                <a:defRPr/>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9"/>
          <p:cNvSpPr>
            <a:spLocks noGrp="1"/>
          </p:cNvSpPr>
          <p:nvPr>
            <p:ph type="dt" sz="half" idx="10"/>
          </p:nvPr>
        </p:nvSpPr>
        <p:spPr/>
        <p:txBody>
          <a:bodyPr/>
          <a:lstStyle>
            <a:lvl1pPr>
              <a:defRPr/>
            </a:lvl1pPr>
          </a:lstStyle>
          <a:p>
            <a:pPr>
              <a:defRPr/>
            </a:pPr>
            <a:fld id="{4A423D24-264D-4D27-8382-825D6DF6E717}" type="datetimeFigureOut">
              <a:rPr lang="en-US"/>
              <a:pPr>
                <a:defRPr/>
              </a:pPr>
              <a:t>9/27/2009</a:t>
            </a:fld>
            <a:endParaRPr lang="en-CA"/>
          </a:p>
        </p:txBody>
      </p:sp>
      <p:sp>
        <p:nvSpPr>
          <p:cNvPr id="6" name="Footer Placeholder 21"/>
          <p:cNvSpPr>
            <a:spLocks noGrp="1"/>
          </p:cNvSpPr>
          <p:nvPr>
            <p:ph type="ftr" sz="quarter" idx="11"/>
          </p:nvPr>
        </p:nvSpPr>
        <p:spPr/>
        <p:txBody>
          <a:bodyPr/>
          <a:lstStyle>
            <a:lvl1pPr>
              <a:defRPr/>
            </a:lvl1pPr>
          </a:lstStyle>
          <a:p>
            <a:pPr>
              <a:defRPr/>
            </a:pPr>
            <a:endParaRPr lang="en-CA"/>
          </a:p>
        </p:txBody>
      </p:sp>
      <p:sp>
        <p:nvSpPr>
          <p:cNvPr id="7" name="Slide Number Placeholder 17"/>
          <p:cNvSpPr>
            <a:spLocks noGrp="1"/>
          </p:cNvSpPr>
          <p:nvPr>
            <p:ph type="sldNum" sz="quarter" idx="12"/>
          </p:nvPr>
        </p:nvSpPr>
        <p:spPr/>
        <p:txBody>
          <a:bodyPr/>
          <a:lstStyle>
            <a:lvl1pPr>
              <a:defRPr/>
            </a:lvl1pPr>
          </a:lstStyle>
          <a:p>
            <a:pPr>
              <a:defRPr/>
            </a:pPr>
            <a:fld id="{7A2181BB-72E0-48B6-A535-1D539AF4A99E}" type="slidenum">
              <a:rPr lang="en-CA"/>
              <a:pPr>
                <a:defRPr/>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0076EAFE-AD46-4704-8B91-A07475C0937E}" type="datetimeFigureOut">
              <a:rPr lang="en-US"/>
              <a:pPr>
                <a:defRPr/>
              </a:pPr>
              <a:t>9/27/2009</a:t>
            </a:fld>
            <a:endParaRPr lang="en-CA"/>
          </a:p>
        </p:txBody>
      </p:sp>
      <p:sp>
        <p:nvSpPr>
          <p:cNvPr id="8" name="Footer Placeholder 7"/>
          <p:cNvSpPr>
            <a:spLocks noGrp="1"/>
          </p:cNvSpPr>
          <p:nvPr>
            <p:ph type="ftr" sz="quarter" idx="11"/>
          </p:nvPr>
        </p:nvSpPr>
        <p:spPr/>
        <p:txBody>
          <a:bodyPr/>
          <a:lstStyle>
            <a:lvl1pPr>
              <a:defRPr/>
            </a:lvl1pPr>
            <a:extLst/>
          </a:lstStyle>
          <a:p>
            <a:pPr>
              <a:defRPr/>
            </a:pPr>
            <a:endParaRPr lang="en-CA"/>
          </a:p>
        </p:txBody>
      </p:sp>
      <p:sp>
        <p:nvSpPr>
          <p:cNvPr id="9" name="Slide Number Placeholder 8"/>
          <p:cNvSpPr>
            <a:spLocks noGrp="1"/>
          </p:cNvSpPr>
          <p:nvPr>
            <p:ph type="sldNum" sz="quarter" idx="12"/>
          </p:nvPr>
        </p:nvSpPr>
        <p:spPr/>
        <p:txBody>
          <a:bodyPr/>
          <a:lstStyle>
            <a:lvl1pPr>
              <a:defRPr/>
            </a:lvl1pPr>
            <a:extLst/>
          </a:lstStyle>
          <a:p>
            <a:pPr>
              <a:defRPr/>
            </a:pPr>
            <a:fld id="{44EE9372-1A63-41BC-9D83-527346A575D5}" type="slidenum">
              <a:rPr lang="en-CA"/>
              <a:pPr>
                <a:defRPr/>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CF1CE268-FD42-451F-AA79-34FFDA7D9497}" type="datetimeFigureOut">
              <a:rPr lang="en-US"/>
              <a:pPr>
                <a:defRPr/>
              </a:pPr>
              <a:t>9/27/2009</a:t>
            </a:fld>
            <a:endParaRPr lang="en-CA"/>
          </a:p>
        </p:txBody>
      </p:sp>
      <p:sp>
        <p:nvSpPr>
          <p:cNvPr id="4" name="Footer Placeholder 21"/>
          <p:cNvSpPr>
            <a:spLocks noGrp="1"/>
          </p:cNvSpPr>
          <p:nvPr>
            <p:ph type="ftr" sz="quarter" idx="11"/>
          </p:nvPr>
        </p:nvSpPr>
        <p:spPr/>
        <p:txBody>
          <a:bodyPr/>
          <a:lstStyle>
            <a:lvl1pPr>
              <a:defRPr/>
            </a:lvl1pPr>
          </a:lstStyle>
          <a:p>
            <a:pPr>
              <a:defRPr/>
            </a:pPr>
            <a:endParaRPr lang="en-CA"/>
          </a:p>
        </p:txBody>
      </p:sp>
      <p:sp>
        <p:nvSpPr>
          <p:cNvPr id="5" name="Slide Number Placeholder 17"/>
          <p:cNvSpPr>
            <a:spLocks noGrp="1"/>
          </p:cNvSpPr>
          <p:nvPr>
            <p:ph type="sldNum" sz="quarter" idx="12"/>
          </p:nvPr>
        </p:nvSpPr>
        <p:spPr/>
        <p:txBody>
          <a:bodyPr/>
          <a:lstStyle>
            <a:lvl1pPr>
              <a:defRPr/>
            </a:lvl1pPr>
          </a:lstStyle>
          <a:p>
            <a:pPr>
              <a:defRPr/>
            </a:pPr>
            <a:fld id="{0E6DEB09-DBB7-44AD-B6A5-38E21F2406E3}" type="slidenum">
              <a:rPr lang="en-CA"/>
              <a:pPr>
                <a:defRPr/>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E56368F7-E5E6-437C-8413-4B3FD94D1B1B}" type="datetimeFigureOut">
              <a:rPr lang="en-US"/>
              <a:pPr>
                <a:defRPr/>
              </a:pPr>
              <a:t>9/27/2009</a:t>
            </a:fld>
            <a:endParaRPr lang="en-CA"/>
          </a:p>
        </p:txBody>
      </p:sp>
      <p:sp>
        <p:nvSpPr>
          <p:cNvPr id="3" name="Footer Placeholder 21"/>
          <p:cNvSpPr>
            <a:spLocks noGrp="1"/>
          </p:cNvSpPr>
          <p:nvPr>
            <p:ph type="ftr" sz="quarter" idx="11"/>
          </p:nvPr>
        </p:nvSpPr>
        <p:spPr/>
        <p:txBody>
          <a:bodyPr/>
          <a:lstStyle>
            <a:lvl1pPr>
              <a:defRPr/>
            </a:lvl1pPr>
          </a:lstStyle>
          <a:p>
            <a:pPr>
              <a:defRPr/>
            </a:pPr>
            <a:endParaRPr lang="en-CA"/>
          </a:p>
        </p:txBody>
      </p:sp>
      <p:sp>
        <p:nvSpPr>
          <p:cNvPr id="4" name="Slide Number Placeholder 17"/>
          <p:cNvSpPr>
            <a:spLocks noGrp="1"/>
          </p:cNvSpPr>
          <p:nvPr>
            <p:ph type="sldNum" sz="quarter" idx="12"/>
          </p:nvPr>
        </p:nvSpPr>
        <p:spPr/>
        <p:txBody>
          <a:bodyPr/>
          <a:lstStyle>
            <a:lvl1pPr>
              <a:defRPr/>
            </a:lvl1pPr>
          </a:lstStyle>
          <a:p>
            <a:pPr>
              <a:defRPr/>
            </a:pPr>
            <a:fld id="{87544CA3-E7DF-4C58-B095-4FA8423F5805}" type="slidenum">
              <a:rPr lang="en-CA"/>
              <a:pPr>
                <a:defRPr/>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567B39B9-116C-4262-8567-CC562876B756}" type="datetimeFigureOut">
              <a:rPr lang="en-US"/>
              <a:pPr>
                <a:defRPr/>
              </a:pPr>
              <a:t>9/27/2009</a:t>
            </a:fld>
            <a:endParaRPr lang="en-CA"/>
          </a:p>
        </p:txBody>
      </p:sp>
      <p:sp>
        <p:nvSpPr>
          <p:cNvPr id="6" name="Footer Placeholder 5"/>
          <p:cNvSpPr>
            <a:spLocks noGrp="1"/>
          </p:cNvSpPr>
          <p:nvPr>
            <p:ph type="ftr" sz="quarter" idx="11"/>
          </p:nvPr>
        </p:nvSpPr>
        <p:spPr/>
        <p:txBody>
          <a:bodyPr/>
          <a:lstStyle>
            <a:lvl1pPr>
              <a:defRPr/>
            </a:lvl1pPr>
            <a:extLst/>
          </a:lstStyle>
          <a:p>
            <a:pPr>
              <a:defRPr/>
            </a:pPr>
            <a:endParaRPr lang="en-CA"/>
          </a:p>
        </p:txBody>
      </p:sp>
      <p:sp>
        <p:nvSpPr>
          <p:cNvPr id="7" name="Slide Number Placeholder 6"/>
          <p:cNvSpPr>
            <a:spLocks noGrp="1"/>
          </p:cNvSpPr>
          <p:nvPr>
            <p:ph type="sldNum" sz="quarter" idx="12"/>
          </p:nvPr>
        </p:nvSpPr>
        <p:spPr/>
        <p:txBody>
          <a:bodyPr/>
          <a:lstStyle>
            <a:lvl1pPr>
              <a:defRPr/>
            </a:lvl1pPr>
            <a:extLst/>
          </a:lstStyle>
          <a:p>
            <a:pPr>
              <a:defRPr/>
            </a:pPr>
            <a:fld id="{2E4576C0-CDC6-4488-AED2-27D8CED422CA}" type="slidenum">
              <a:rPr lang="en-CA"/>
              <a:pPr>
                <a:defRPr/>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Right Triangle 6"/>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D98C898E-FE3C-4469-BF55-F0580A072931}" type="datetimeFigureOut">
              <a:rPr lang="en-US"/>
              <a:pPr>
                <a:defRPr/>
              </a:pPr>
              <a:t>9/27/2009</a:t>
            </a:fld>
            <a:endParaRPr lang="en-CA"/>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CA"/>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4CCA4A47-C2F6-4D78-9E40-2743950FBF7D}" type="slidenum">
              <a:rPr lang="en-CA"/>
              <a:pPr>
                <a:defRPr/>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20489"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6D40FB8C-6A2C-40D2-9C2C-5D35CCFFE789}" type="datetimeFigureOut">
              <a:rPr lang="en-US"/>
              <a:pPr>
                <a:defRPr/>
              </a:pPr>
              <a:t>9/27/2009</a:t>
            </a:fld>
            <a:endParaRPr lang="en-CA"/>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en-CA"/>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a:defRPr/>
            </a:pPr>
            <a:fld id="{2F9E7F1D-3EBB-41AB-8496-5E643CE3A910}"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3672" r:id="rId1"/>
    <p:sldLayoutId id="2147483666" r:id="rId2"/>
    <p:sldLayoutId id="2147483673" r:id="rId3"/>
    <p:sldLayoutId id="2147483667" r:id="rId4"/>
    <p:sldLayoutId id="2147483674" r:id="rId5"/>
    <p:sldLayoutId id="2147483668" r:id="rId6"/>
    <p:sldLayoutId id="2147483669" r:id="rId7"/>
    <p:sldLayoutId id="2147483675" r:id="rId8"/>
    <p:sldLayoutId id="2147483676" r:id="rId9"/>
    <p:sldLayoutId id="2147483670" r:id="rId10"/>
    <p:sldLayoutId id="2147483671"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cesc.ca/mainE.html" TargetMode="External"/><Relationship Id="rId2" Type="http://schemas.openxmlformats.org/officeDocument/2006/relationships/hyperlink" Target="http://www.washington.edu/doit/Brochures/PDF/instruction.pdf" TargetMode="External"/><Relationship Id="rId1" Type="http://schemas.openxmlformats.org/officeDocument/2006/relationships/slideLayout" Target="../slideLayouts/slideLayout2.xml"/><Relationship Id="rId4" Type="http://schemas.openxmlformats.org/officeDocument/2006/relationships/hyperlink" Target="http://www.exploratorium.edu/ifi/resources/constructivistlearning.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CA" dirty="0" smtClean="0"/>
              <a:t>Engaging all Learners</a:t>
            </a:r>
            <a:br>
              <a:rPr lang="en-CA" dirty="0" smtClean="0"/>
            </a:br>
            <a:r>
              <a:rPr lang="en-CA" dirty="0" smtClean="0"/>
              <a:t>through Technology	</a:t>
            </a:r>
            <a:endParaRPr lang="en-CA" dirty="0"/>
          </a:p>
        </p:txBody>
      </p:sp>
      <p:sp>
        <p:nvSpPr>
          <p:cNvPr id="13314" name="Subtitle 2"/>
          <p:cNvSpPr>
            <a:spLocks noGrp="1"/>
          </p:cNvSpPr>
          <p:nvPr>
            <p:ph type="subTitle" idx="1"/>
          </p:nvPr>
        </p:nvSpPr>
        <p:spPr>
          <a:xfrm>
            <a:off x="685800" y="3611563"/>
            <a:ext cx="7772400" cy="1200150"/>
          </a:xfrm>
        </p:spPr>
        <p:txBody>
          <a:bodyPr/>
          <a:lstStyle/>
          <a:p>
            <a:pPr marR="0" algn="l" eaLnBrk="1" hangingPunct="1"/>
            <a:r>
              <a:rPr lang="en-CA" smtClean="0"/>
              <a:t>Marlene Anderson, Theresa Glass, </a:t>
            </a:r>
          </a:p>
          <a:p>
            <a:pPr marR="0" algn="l" eaLnBrk="1" hangingPunct="1"/>
            <a:r>
              <a:rPr lang="en-CA" smtClean="0"/>
              <a:t>Jennine Scott, Janet Tomy, Alison Wells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CA" sz="3700" smtClean="0">
                <a:effectLst/>
              </a:rPr>
              <a:t>What Is Differentiated Instruction?</a:t>
            </a:r>
          </a:p>
        </p:txBody>
      </p:sp>
      <p:sp>
        <p:nvSpPr>
          <p:cNvPr id="37891" name="Rectangle 3"/>
          <p:cNvSpPr>
            <a:spLocks noGrp="1"/>
          </p:cNvSpPr>
          <p:nvPr>
            <p:ph type="body" idx="1"/>
          </p:nvPr>
        </p:nvSpPr>
        <p:spPr/>
        <p:txBody>
          <a:bodyPr/>
          <a:lstStyle/>
          <a:p>
            <a:r>
              <a:rPr lang="en-CA" sz="2300" smtClean="0"/>
              <a:t>Where does Differentiated Instruction (DI) fit within Universal Design for Learning?</a:t>
            </a:r>
          </a:p>
          <a:p>
            <a:pPr lvl="1"/>
            <a:r>
              <a:rPr lang="en-CA" sz="2100" smtClean="0"/>
              <a:t>In a differentiated classroom, teachers begin where students are – not at the beginning of the curriculum guide for the grade they are teaching.</a:t>
            </a:r>
          </a:p>
          <a:p>
            <a:pPr lvl="1"/>
            <a:r>
              <a:rPr lang="en-CA" sz="2100" smtClean="0"/>
              <a:t>DI is about valuing “meaningful choice”, which translates into giving students self-determination and increased commitment.</a:t>
            </a:r>
          </a:p>
          <a:p>
            <a:pPr lvl="2"/>
            <a:r>
              <a:rPr lang="en-CA" sz="1900" smtClean="0"/>
              <a:t>This does not mean whether they will or will not do the assignment, but rather, </a:t>
            </a:r>
            <a:r>
              <a:rPr lang="en-CA" sz="1900" b="1" smtClean="0"/>
              <a:t>how</a:t>
            </a:r>
            <a:r>
              <a:rPr lang="en-CA" sz="1900" smtClean="0"/>
              <a:t> they will do the assignment.</a:t>
            </a:r>
          </a:p>
          <a:p>
            <a:pPr lvl="1"/>
            <a:r>
              <a:rPr lang="en-CA" sz="2100" smtClean="0"/>
              <a:t>Successful DI is about valuing ritual and variety.</a:t>
            </a:r>
          </a:p>
          <a:p>
            <a:pPr lvl="2"/>
            <a:r>
              <a:rPr lang="en-CA" sz="1900" smtClean="0"/>
              <a:t>Ritual establishes expectations and provides security.</a:t>
            </a:r>
          </a:p>
          <a:p>
            <a:pPr lvl="2"/>
            <a:r>
              <a:rPr lang="en-CA" sz="1900" smtClean="0"/>
              <a:t>Variety can bring the joy and excitement of learning.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CA" sz="3700" smtClean="0">
                <a:effectLst/>
              </a:rPr>
              <a:t>What Is Differentiated Instruction? Continued. . .</a:t>
            </a:r>
          </a:p>
        </p:txBody>
      </p:sp>
      <p:sp>
        <p:nvSpPr>
          <p:cNvPr id="38915" name="Rectangle 3"/>
          <p:cNvSpPr>
            <a:spLocks noGrp="1"/>
          </p:cNvSpPr>
          <p:nvPr>
            <p:ph type="body" idx="1"/>
          </p:nvPr>
        </p:nvSpPr>
        <p:spPr/>
        <p:txBody>
          <a:bodyPr/>
          <a:lstStyle/>
          <a:p>
            <a:r>
              <a:rPr lang="en-CA" sz="2300" smtClean="0"/>
              <a:t>To promote successful DI, teachers and administrators MUST value a variety of assessments, which includes students encompassing a broad spectrum of ability and expression.</a:t>
            </a:r>
          </a:p>
          <a:p>
            <a:r>
              <a:rPr lang="en-CA" sz="2300" smtClean="0"/>
              <a:t>Teachers must feel free to share ideas, tips, reflective thoughts, etc. with staff during planning times, staff meetings, etc.</a:t>
            </a:r>
          </a:p>
          <a:p>
            <a:r>
              <a:rPr lang="en-CA" sz="2300" smtClean="0"/>
              <a:t>Engaged student conversation is the centre of a dynamic and interactive DI classroom.  </a:t>
            </a:r>
          </a:p>
          <a:p>
            <a:r>
              <a:rPr lang="en-CA" sz="2300" smtClean="0"/>
              <a:t>In addition to this, leaving room for openness and “leading questions” at the end of a unit promotes thinking.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 name="Rectangle 3"/>
          <p:cNvSpPr>
            <a:spLocks noGrp="1"/>
          </p:cNvSpPr>
          <p:nvPr>
            <p:ph type="body" idx="1"/>
          </p:nvPr>
        </p:nvSpPr>
        <p:spPr>
          <a:xfrm>
            <a:off x="468313" y="1484313"/>
            <a:ext cx="8229600" cy="4525962"/>
          </a:xfrm>
        </p:spPr>
        <p:txBody>
          <a:bodyPr/>
          <a:lstStyle/>
          <a:p>
            <a:pPr eaLnBrk="1" hangingPunct="1"/>
            <a:r>
              <a:rPr lang="en-US" smtClean="0"/>
              <a:t>Basic Components of Planning Pyramid</a:t>
            </a:r>
          </a:p>
          <a:p>
            <a:pPr eaLnBrk="1" hangingPunct="1">
              <a:buFont typeface="Wingdings 3" pitchFamily="18" charset="2"/>
              <a:buNone/>
            </a:pPr>
            <a:endParaRPr lang="en-US" smtClean="0"/>
          </a:p>
        </p:txBody>
      </p:sp>
      <p:sp>
        <p:nvSpPr>
          <p:cNvPr id="1033" name="Rectangle 4"/>
          <p:cNvSpPr>
            <a:spLocks noChangeArrowheads="1"/>
          </p:cNvSpPr>
          <p:nvPr/>
        </p:nvSpPr>
        <p:spPr bwMode="auto">
          <a:xfrm>
            <a:off x="900113" y="260350"/>
            <a:ext cx="7772400" cy="1143000"/>
          </a:xfrm>
          <a:prstGeom prst="rect">
            <a:avLst/>
          </a:prstGeom>
          <a:noFill/>
          <a:ln w="9525">
            <a:noFill/>
            <a:miter lim="800000"/>
            <a:headEnd/>
            <a:tailEnd/>
          </a:ln>
        </p:spPr>
        <p:txBody>
          <a:bodyPr anchor="ctr"/>
          <a:lstStyle/>
          <a:p>
            <a:r>
              <a:rPr lang="en-CA" sz="4100" b="1">
                <a:solidFill>
                  <a:schemeClr val="tx2"/>
                </a:solidFill>
                <a:latin typeface="Lucida Sans Unicode" pitchFamily="34" charset="0"/>
              </a:rPr>
              <a:t>Planning Pyramid Framework for Differentiated Instruction</a:t>
            </a:r>
          </a:p>
        </p:txBody>
      </p:sp>
      <p:graphicFrame>
        <p:nvGraphicFramePr>
          <p:cNvPr id="1026" name="Diagram 5"/>
          <p:cNvGraphicFramePr>
            <a:graphicFrameLocks/>
          </p:cNvGraphicFramePr>
          <p:nvPr/>
        </p:nvGraphicFramePr>
        <p:xfrm>
          <a:off x="914400" y="2133600"/>
          <a:ext cx="7772400" cy="3997325"/>
        </p:xfrm>
        <a:graphic>
          <a:graphicData uri="http://schemas.openxmlformats.org/drawingml/2006/compatibility">
            <com:legacyDrawing xmlns:com="http://schemas.openxmlformats.org/drawingml/2006/compatibility" spid="_x0000_s1026"/>
          </a:graphicData>
        </a:graphic>
      </p:graphicFrame>
      <p:sp>
        <p:nvSpPr>
          <p:cNvPr id="1034" name="Text Box 10"/>
          <p:cNvSpPr txBox="1">
            <a:spLocks noChangeArrowheads="1"/>
          </p:cNvSpPr>
          <p:nvPr/>
        </p:nvSpPr>
        <p:spPr bwMode="auto">
          <a:xfrm>
            <a:off x="1241425" y="1897063"/>
            <a:ext cx="739775" cy="366712"/>
          </a:xfrm>
          <a:prstGeom prst="rect">
            <a:avLst/>
          </a:prstGeom>
          <a:noFill/>
          <a:ln w="9525">
            <a:noFill/>
            <a:miter lim="800000"/>
            <a:headEnd/>
            <a:tailEnd/>
          </a:ln>
        </p:spPr>
        <p:txBody>
          <a:bodyPr>
            <a:spAutoFit/>
          </a:bodyPr>
          <a:lstStyle/>
          <a:p>
            <a:pPr>
              <a:spcBef>
                <a:spcPct val="50000"/>
              </a:spcBef>
            </a:pPr>
            <a:endParaRPr lang="en-CA"/>
          </a:p>
        </p:txBody>
      </p:sp>
      <p:sp>
        <p:nvSpPr>
          <p:cNvPr id="1035" name="Text Box 11"/>
          <p:cNvSpPr txBox="1">
            <a:spLocks noChangeArrowheads="1"/>
          </p:cNvSpPr>
          <p:nvPr/>
        </p:nvSpPr>
        <p:spPr bwMode="auto">
          <a:xfrm>
            <a:off x="2438400" y="1524000"/>
            <a:ext cx="4343400" cy="366713"/>
          </a:xfrm>
          <a:prstGeom prst="rect">
            <a:avLst/>
          </a:prstGeom>
          <a:noFill/>
          <a:ln w="9525">
            <a:noFill/>
            <a:miter lim="800000"/>
            <a:headEnd/>
            <a:tailEnd/>
          </a:ln>
        </p:spPr>
        <p:txBody>
          <a:bodyPr>
            <a:spAutoFit/>
          </a:bodyPr>
          <a:lstStyle/>
          <a:p>
            <a:endParaRPr lang="en-CA"/>
          </a:p>
        </p:txBody>
      </p:sp>
      <p:sp>
        <p:nvSpPr>
          <p:cNvPr id="1036" name="Text Box 12"/>
          <p:cNvSpPr txBox="1">
            <a:spLocks noChangeArrowheads="1"/>
          </p:cNvSpPr>
          <p:nvPr/>
        </p:nvSpPr>
        <p:spPr bwMode="auto">
          <a:xfrm flipH="1">
            <a:off x="2225675" y="1668463"/>
            <a:ext cx="184150" cy="366712"/>
          </a:xfrm>
          <a:prstGeom prst="rect">
            <a:avLst/>
          </a:prstGeom>
          <a:noFill/>
          <a:ln w="9525">
            <a:noFill/>
            <a:miter lim="800000"/>
            <a:headEnd/>
            <a:tailEnd/>
          </a:ln>
        </p:spPr>
        <p:txBody>
          <a:bodyPr>
            <a:spAutoFit/>
          </a:bodyPr>
          <a:lstStyle/>
          <a:p>
            <a:pPr>
              <a:spcBef>
                <a:spcPct val="50000"/>
              </a:spcBef>
            </a:pPr>
            <a:endParaRPr lang="en-CA"/>
          </a:p>
        </p:txBody>
      </p:sp>
      <p:sp>
        <p:nvSpPr>
          <p:cNvPr id="1037" name="Text Box 13"/>
          <p:cNvSpPr txBox="1">
            <a:spLocks noChangeArrowheads="1"/>
          </p:cNvSpPr>
          <p:nvPr/>
        </p:nvSpPr>
        <p:spPr bwMode="auto">
          <a:xfrm>
            <a:off x="6096000" y="6096000"/>
            <a:ext cx="2590800" cy="517525"/>
          </a:xfrm>
          <a:prstGeom prst="rect">
            <a:avLst/>
          </a:prstGeom>
          <a:noFill/>
          <a:ln w="9525">
            <a:noFill/>
            <a:miter lim="800000"/>
            <a:headEnd/>
            <a:tailEnd/>
          </a:ln>
        </p:spPr>
        <p:txBody>
          <a:bodyPr>
            <a:spAutoFit/>
          </a:bodyPr>
          <a:lstStyle/>
          <a:p>
            <a:r>
              <a:rPr lang="en-US" sz="1400"/>
              <a:t>Pat Miranda, PhD.</a:t>
            </a:r>
          </a:p>
          <a:p>
            <a:r>
              <a:rPr lang="en-US" sz="1400"/>
              <a:t>University of British Columbia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Content Placeholder 1"/>
          <p:cNvSpPr>
            <a:spLocks noGrp="1"/>
          </p:cNvSpPr>
          <p:nvPr>
            <p:ph idx="1"/>
          </p:nvPr>
        </p:nvSpPr>
        <p:spPr/>
        <p:txBody>
          <a:bodyPr/>
          <a:lstStyle/>
          <a:p>
            <a:pPr eaLnBrk="1" hangingPunct="1"/>
            <a:r>
              <a:rPr lang="en-CA" sz="3200" smtClean="0"/>
              <a:t>Types of Technology developed for our project:</a:t>
            </a:r>
          </a:p>
          <a:p>
            <a:pPr eaLnBrk="1" hangingPunct="1"/>
            <a:endParaRPr lang="en-CA" sz="2000" smtClean="0"/>
          </a:p>
          <a:p>
            <a:pPr marL="742950" lvl="1" indent="-285750" eaLnBrk="1" hangingPunct="1"/>
            <a:r>
              <a:rPr lang="en-US" b="1" smtClean="0"/>
              <a:t>Photoshop 3</a:t>
            </a:r>
          </a:p>
          <a:p>
            <a:pPr marL="742950" lvl="1" indent="-285750" eaLnBrk="1" hangingPunct="1"/>
            <a:r>
              <a:rPr lang="en-US" b="1" smtClean="0"/>
              <a:t>Digital Social Stories</a:t>
            </a:r>
          </a:p>
          <a:p>
            <a:pPr marL="742950" lvl="1" indent="-285750" eaLnBrk="1" hangingPunct="1"/>
            <a:r>
              <a:rPr lang="en-US" b="1" smtClean="0"/>
              <a:t>Movie Maker- Digital stories</a:t>
            </a:r>
          </a:p>
          <a:p>
            <a:pPr marL="742950" lvl="1" indent="-285750" eaLnBrk="1" hangingPunct="1"/>
            <a:r>
              <a:rPr lang="en-US" b="1" smtClean="0"/>
              <a:t>Webquests</a:t>
            </a:r>
          </a:p>
          <a:p>
            <a:pPr marL="742950" lvl="1" indent="-285750" eaLnBrk="1" hangingPunct="1">
              <a:buFont typeface="Verdana" pitchFamily="34" charset="0"/>
              <a:buNone/>
            </a:pPr>
            <a:endParaRPr lang="en-CA" b="1" smtClean="0"/>
          </a:p>
        </p:txBody>
      </p:sp>
      <p:sp>
        <p:nvSpPr>
          <p:cNvPr id="3" name="Title 2"/>
          <p:cNvSpPr>
            <a:spLocks noGrp="1"/>
          </p:cNvSpPr>
          <p:nvPr>
            <p:ph type="title"/>
          </p:nvPr>
        </p:nvSpPr>
        <p:spPr>
          <a:xfrm>
            <a:off x="441325" y="266700"/>
            <a:ext cx="8229600" cy="1143000"/>
          </a:xfrm>
        </p:spPr>
        <p:txBody>
          <a:bodyPr/>
          <a:lstStyle/>
          <a:p>
            <a:pPr eaLnBrk="1" fontAlgn="auto" hangingPunct="1">
              <a:spcAft>
                <a:spcPts val="0"/>
              </a:spcAft>
              <a:defRPr/>
            </a:pPr>
            <a:r>
              <a:rPr lang="en-CA" dirty="0" smtClean="0"/>
              <a:t>Background- Technology</a:t>
            </a:r>
            <a:endParaRPr lang="en-C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bwMode="auto"/>
        <p:txBody>
          <a:bodyPr wrap="square" lIns="91440" tIns="45720" rIns="91440" bIns="45720" numCol="1" anchorCtr="0" compatLnSpc="1">
            <a:prstTxWarp prst="textNoShape">
              <a:avLst/>
            </a:prstTxWarp>
            <a:normAutofit fontScale="90000"/>
          </a:bodyPr>
          <a:lstStyle/>
          <a:p>
            <a:pPr eaLnBrk="1" hangingPunct="1">
              <a:defRPr/>
            </a:pPr>
            <a:r>
              <a:rPr lang="en-US" sz="3700" smtClean="0">
                <a:effectLst/>
              </a:rPr>
              <a:t>Background - Technology Continued:</a:t>
            </a:r>
          </a:p>
        </p:txBody>
      </p:sp>
      <p:sp>
        <p:nvSpPr>
          <p:cNvPr id="22530" name="Rectangle 3"/>
          <p:cNvSpPr>
            <a:spLocks noGrp="1"/>
          </p:cNvSpPr>
          <p:nvPr>
            <p:ph type="body" idx="1"/>
          </p:nvPr>
        </p:nvSpPr>
        <p:spPr>
          <a:xfrm>
            <a:off x="468313" y="1484313"/>
            <a:ext cx="8229600" cy="4525962"/>
          </a:xfrm>
        </p:spPr>
        <p:txBody>
          <a:bodyPr/>
          <a:lstStyle/>
          <a:p>
            <a:pPr eaLnBrk="1" hangingPunct="1"/>
            <a:r>
              <a:rPr lang="en-US" smtClean="0"/>
              <a:t>Other Technologies considered in schools</a:t>
            </a:r>
          </a:p>
          <a:p>
            <a:pPr eaLnBrk="1" hangingPunct="1"/>
            <a:endParaRPr lang="en-US" smtClean="0"/>
          </a:p>
          <a:p>
            <a:pPr eaLnBrk="1" hangingPunct="1"/>
            <a:r>
              <a:rPr lang="en-US" smtClean="0">
                <a:solidFill>
                  <a:schemeClr val="folHlink"/>
                </a:solidFill>
              </a:rPr>
              <a:t>Add in here the stuff from Bridges of the different types of technologies offered and their uses.  This page could also go at the end of the presentation.  Get this info from Lynn at work.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Content Placeholder 1"/>
          <p:cNvSpPr>
            <a:spLocks noGrp="1"/>
          </p:cNvSpPr>
          <p:nvPr>
            <p:ph idx="1"/>
          </p:nvPr>
        </p:nvSpPr>
        <p:spPr/>
        <p:txBody>
          <a:bodyPr/>
          <a:lstStyle/>
          <a:p>
            <a:pPr eaLnBrk="1" hangingPunct="1"/>
            <a:r>
              <a:rPr lang="en-CA" smtClean="0"/>
              <a:t>Children’s Brains are only 25% developed at birth. The more stimulation a child has through all of it’s senses (hearing, taste, touch, smell, sight) the more rapidly further development will occur (M. Fox, 2008).</a:t>
            </a:r>
          </a:p>
          <a:p>
            <a:pPr eaLnBrk="1" hangingPunct="1">
              <a:buFont typeface="Wingdings 3" pitchFamily="18" charset="2"/>
              <a:buNone/>
            </a:pPr>
            <a:endParaRPr lang="en-CA" smtClean="0"/>
          </a:p>
          <a:p>
            <a:pPr eaLnBrk="1" hangingPunct="1"/>
            <a:endParaRPr lang="en-CA" smtClean="0"/>
          </a:p>
          <a:p>
            <a:pPr eaLnBrk="1" hangingPunct="1"/>
            <a:endParaRPr lang="en-CA" smtClean="0"/>
          </a:p>
        </p:txBody>
      </p:sp>
      <p:sp>
        <p:nvSpPr>
          <p:cNvPr id="3" name="Title 2"/>
          <p:cNvSpPr>
            <a:spLocks noGrp="1"/>
          </p:cNvSpPr>
          <p:nvPr>
            <p:ph type="title"/>
          </p:nvPr>
        </p:nvSpPr>
        <p:spPr/>
        <p:txBody>
          <a:bodyPr>
            <a:normAutofit fontScale="90000"/>
          </a:bodyPr>
          <a:lstStyle/>
          <a:p>
            <a:pPr eaLnBrk="1" fontAlgn="auto" hangingPunct="1">
              <a:spcAft>
                <a:spcPts val="0"/>
              </a:spcAft>
              <a:defRPr/>
            </a:pPr>
            <a:r>
              <a:rPr lang="en-CA" dirty="0" smtClean="0"/>
              <a:t>What do we know about children and learning? </a:t>
            </a:r>
            <a:endParaRPr lang="en-C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Content Placeholder 1"/>
          <p:cNvSpPr>
            <a:spLocks noGrp="1"/>
          </p:cNvSpPr>
          <p:nvPr>
            <p:ph idx="1"/>
          </p:nvPr>
        </p:nvSpPr>
        <p:spPr/>
        <p:txBody>
          <a:bodyPr/>
          <a:lstStyle/>
          <a:p>
            <a:pPr eaLnBrk="1" hangingPunct="1"/>
            <a:r>
              <a:rPr lang="en-CA" sz="2400" smtClean="0"/>
              <a:t>30% of children who are not reading well by the end of Grade 3 are at risk of dropping out or failing to graduate (Canadian Education Statistics Council  2006) .</a:t>
            </a:r>
          </a:p>
          <a:p>
            <a:pPr eaLnBrk="1" hangingPunct="1"/>
            <a:r>
              <a:rPr lang="en-CA" sz="2400" smtClean="0"/>
              <a:t>At least 30% of students do not have sufficient reading or writing abilities by the end of Grade 6 (Canadian Education Statistics Council, 2006). </a:t>
            </a:r>
          </a:p>
          <a:p>
            <a:pPr eaLnBrk="1" hangingPunct="1"/>
            <a:r>
              <a:rPr lang="en-CA" sz="2400" smtClean="0"/>
              <a:t>1.68% of students will be labelled Developmentally Disabled with 85% of these children showing language/reading disorders (Warr-Leeper, 2008).</a:t>
            </a:r>
          </a:p>
        </p:txBody>
      </p:sp>
      <p:sp>
        <p:nvSpPr>
          <p:cNvPr id="3" name="Title 2"/>
          <p:cNvSpPr>
            <a:spLocks noGrp="1"/>
          </p:cNvSpPr>
          <p:nvPr>
            <p:ph type="title"/>
          </p:nvPr>
        </p:nvSpPr>
        <p:spPr/>
        <p:txBody>
          <a:bodyPr>
            <a:normAutofit fontScale="90000"/>
          </a:bodyPr>
          <a:lstStyle/>
          <a:p>
            <a:pPr eaLnBrk="1" hangingPunct="1">
              <a:defRPr/>
            </a:pPr>
            <a:r>
              <a:rPr lang="en-CA" dirty="0" smtClean="0"/>
              <a:t>What do we know about children and learning?</a:t>
            </a:r>
            <a:endParaRPr lang="en-C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Content Placeholder 1"/>
          <p:cNvSpPr>
            <a:spLocks noGrp="1"/>
          </p:cNvSpPr>
          <p:nvPr>
            <p:ph idx="1"/>
          </p:nvPr>
        </p:nvSpPr>
        <p:spPr/>
        <p:txBody>
          <a:bodyPr/>
          <a:lstStyle/>
          <a:p>
            <a:pPr eaLnBrk="1" hangingPunct="1"/>
            <a:r>
              <a:rPr lang="en-CA" sz="2400" smtClean="0"/>
              <a:t>4.73% of students will be labelled Learning Disabled with 90% to 100% of these students showing some form of language/reading disorder.</a:t>
            </a:r>
          </a:p>
          <a:p>
            <a:pPr eaLnBrk="1" hangingPunct="1"/>
            <a:r>
              <a:rPr lang="en-CA" sz="2400" smtClean="0"/>
              <a:t>1% will be labelled Emotionally Disordered with 70% of these children showing language disorders. </a:t>
            </a:r>
          </a:p>
          <a:p>
            <a:pPr eaLnBrk="1" hangingPunct="1"/>
            <a:r>
              <a:rPr lang="en-CA" sz="2400" smtClean="0"/>
              <a:t>In a community study of 1,655 five year olds, 60% of those who were diagnosed with a psychiatric disorder were also diagnosed with a language/reading disorder </a:t>
            </a:r>
          </a:p>
          <a:p>
            <a:pPr eaLnBrk="1" hangingPunct="1">
              <a:buFont typeface="Wingdings 3" pitchFamily="18" charset="2"/>
              <a:buNone/>
            </a:pPr>
            <a:endParaRPr lang="en-CA" sz="2400" smtClean="0"/>
          </a:p>
          <a:p>
            <a:pPr eaLnBrk="1" hangingPunct="1">
              <a:buFont typeface="Wingdings 3" pitchFamily="18" charset="2"/>
              <a:buNone/>
            </a:pPr>
            <a:r>
              <a:rPr lang="en-CA" sz="2400" smtClean="0"/>
              <a:t>			(Warr-Leeper, 2008)</a:t>
            </a:r>
          </a:p>
          <a:p>
            <a:pPr eaLnBrk="1" hangingPunct="1"/>
            <a:endParaRPr lang="en-CA" sz="2400" smtClean="0"/>
          </a:p>
        </p:txBody>
      </p:sp>
      <p:sp>
        <p:nvSpPr>
          <p:cNvPr id="3" name="Title 2"/>
          <p:cNvSpPr>
            <a:spLocks noGrp="1"/>
          </p:cNvSpPr>
          <p:nvPr>
            <p:ph type="title"/>
          </p:nvPr>
        </p:nvSpPr>
        <p:spPr/>
        <p:txBody>
          <a:bodyPr>
            <a:normAutofit fontScale="90000"/>
          </a:bodyPr>
          <a:lstStyle/>
          <a:p>
            <a:pPr eaLnBrk="1" hangingPunct="1">
              <a:defRPr/>
            </a:pPr>
            <a:r>
              <a:rPr lang="en-CA" dirty="0" smtClean="0"/>
              <a:t>What do we know about children and learning? </a:t>
            </a:r>
            <a:endParaRPr lang="en-C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Content Placeholder 1"/>
          <p:cNvSpPr>
            <a:spLocks noGrp="1"/>
          </p:cNvSpPr>
          <p:nvPr>
            <p:ph idx="1"/>
          </p:nvPr>
        </p:nvSpPr>
        <p:spPr/>
        <p:txBody>
          <a:bodyPr/>
          <a:lstStyle/>
          <a:p>
            <a:pPr eaLnBrk="1" hangingPunct="1"/>
            <a:r>
              <a:rPr lang="en-CA" sz="2400" smtClean="0"/>
              <a:t>Young people absorb an average of 8.5 hours of digital and video sensory stimulation a day. By twenty years of age the average individual has spent more then 20,000 hours on the Web, and over 10,000 hours playing video games</a:t>
            </a:r>
          </a:p>
          <a:p>
            <a:pPr eaLnBrk="1" hangingPunct="1"/>
            <a:r>
              <a:rPr lang="en-CA" sz="2400" smtClean="0"/>
              <a:t>Studies suggest that individuals who spend a great deal of time on-line see an increase in their dorsolateral area of the prefrontal cortex.  This region is associated with decision making, integrating complex information, and short-term memory. </a:t>
            </a:r>
          </a:p>
          <a:p>
            <a:pPr eaLnBrk="1" hangingPunct="1">
              <a:buFont typeface="Wingdings 3" pitchFamily="18" charset="2"/>
              <a:buNone/>
            </a:pPr>
            <a:r>
              <a:rPr lang="en-CA" sz="2400" smtClean="0"/>
              <a:t>							(George, 2008)</a:t>
            </a:r>
          </a:p>
        </p:txBody>
      </p:sp>
      <p:sp>
        <p:nvSpPr>
          <p:cNvPr id="3" name="Title 2"/>
          <p:cNvSpPr>
            <a:spLocks noGrp="1"/>
          </p:cNvSpPr>
          <p:nvPr>
            <p:ph type="title"/>
          </p:nvPr>
        </p:nvSpPr>
        <p:spPr/>
        <p:txBody>
          <a:bodyPr>
            <a:normAutofit fontScale="90000"/>
          </a:bodyPr>
          <a:lstStyle/>
          <a:p>
            <a:pPr eaLnBrk="1" hangingPunct="1">
              <a:defRPr/>
            </a:pPr>
            <a:r>
              <a:rPr lang="en-CA" dirty="0" smtClean="0"/>
              <a:t>What do we know about children, learning and technology?</a:t>
            </a:r>
            <a:endParaRPr lang="en-C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1"/>
          <p:cNvSpPr>
            <a:spLocks noGrp="1"/>
          </p:cNvSpPr>
          <p:nvPr>
            <p:ph idx="1"/>
          </p:nvPr>
        </p:nvSpPr>
        <p:spPr/>
        <p:txBody>
          <a:bodyPr/>
          <a:lstStyle/>
          <a:p>
            <a:pPr eaLnBrk="1" hangingPunct="1"/>
            <a:r>
              <a:rPr lang="en-CA" sz="2400" smtClean="0"/>
              <a:t>The educational model used to be based on increasing students overall stored information.  Now information becomes obsolete quickly. As information is now retrieved easily through technology, education needs to shift to help students know where to find the information they need.</a:t>
            </a:r>
          </a:p>
          <a:p>
            <a:pPr eaLnBrk="1" hangingPunct="1"/>
            <a:r>
              <a:rPr lang="en-CA" sz="2400" smtClean="0"/>
              <a:t>Technology helps us to develop new and efficient ways of finding, synthesizing, and communicating information. This allows learning to take place with a broader audience. </a:t>
            </a:r>
          </a:p>
          <a:p>
            <a:pPr eaLnBrk="1" hangingPunct="1">
              <a:buFont typeface="Wingdings 3" pitchFamily="18" charset="2"/>
              <a:buNone/>
            </a:pPr>
            <a:r>
              <a:rPr lang="en-CA" sz="2400" smtClean="0"/>
              <a:t>						( George, 2008)</a:t>
            </a:r>
          </a:p>
        </p:txBody>
      </p:sp>
      <p:sp>
        <p:nvSpPr>
          <p:cNvPr id="3" name="Title 2"/>
          <p:cNvSpPr>
            <a:spLocks noGrp="1"/>
          </p:cNvSpPr>
          <p:nvPr>
            <p:ph type="title"/>
          </p:nvPr>
        </p:nvSpPr>
        <p:spPr/>
        <p:txBody>
          <a:bodyPr>
            <a:normAutofit fontScale="90000"/>
          </a:bodyPr>
          <a:lstStyle/>
          <a:p>
            <a:pPr eaLnBrk="1" hangingPunct="1">
              <a:defRPr/>
            </a:pPr>
            <a:r>
              <a:rPr lang="en-CA" dirty="0" smtClean="0"/>
              <a:t>What do we know about children, learning and technology?</a:t>
            </a:r>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Content Placeholder 1"/>
          <p:cNvSpPr>
            <a:spLocks noGrp="1"/>
          </p:cNvSpPr>
          <p:nvPr>
            <p:ph type="body" idx="1"/>
          </p:nvPr>
        </p:nvSpPr>
        <p:spPr/>
        <p:txBody>
          <a:bodyPr/>
          <a:lstStyle/>
          <a:p>
            <a:pPr eaLnBrk="1" hangingPunct="1"/>
            <a:r>
              <a:rPr lang="en-CA" smtClean="0"/>
              <a:t>Theory – Constructivism</a:t>
            </a:r>
          </a:p>
          <a:p>
            <a:pPr eaLnBrk="1" hangingPunct="1"/>
            <a:r>
              <a:rPr lang="en-CA" smtClean="0"/>
              <a:t>Framework – Universal Design for Instruction</a:t>
            </a:r>
          </a:p>
          <a:p>
            <a:pPr eaLnBrk="1" hangingPunct="1"/>
            <a:r>
              <a:rPr lang="en-CA" smtClean="0"/>
              <a:t>Through Differentiated Instruction</a:t>
            </a:r>
          </a:p>
          <a:p>
            <a:pPr marL="742950" lvl="1" indent="-285750" eaLnBrk="1" hangingPunct="1"/>
            <a:r>
              <a:rPr lang="en-CA" smtClean="0"/>
              <a:t>Technology</a:t>
            </a:r>
          </a:p>
          <a:p>
            <a:pPr marL="1143000" lvl="2" eaLnBrk="1" hangingPunct="1"/>
            <a:r>
              <a:rPr lang="en-CA" smtClean="0"/>
              <a:t>Teaching Methods</a:t>
            </a:r>
          </a:p>
          <a:p>
            <a:pPr marL="1143000" lvl="2" eaLnBrk="1" hangingPunct="1"/>
            <a:r>
              <a:rPr lang="en-CA" smtClean="0"/>
              <a:t>Teaching Strategies</a:t>
            </a:r>
          </a:p>
          <a:p>
            <a:pPr marL="1143000" lvl="2" eaLnBrk="1" hangingPunct="1"/>
            <a:r>
              <a:rPr lang="en-CA" smtClean="0"/>
              <a:t>Engagement</a:t>
            </a:r>
          </a:p>
          <a:p>
            <a:pPr marL="1143000" lvl="2" eaLnBrk="1" hangingPunct="1"/>
            <a:r>
              <a:rPr lang="en-CA" smtClean="0"/>
              <a:t>Levelling the playing field in terms of disabilities</a:t>
            </a:r>
          </a:p>
          <a:p>
            <a:pPr marL="1143000" lvl="2" eaLnBrk="1" hangingPunct="1"/>
            <a:endParaRPr lang="en-CA" smtClean="0"/>
          </a:p>
          <a:p>
            <a:pPr eaLnBrk="1" hangingPunct="1"/>
            <a:endParaRPr lang="en-CA" smtClean="0"/>
          </a:p>
        </p:txBody>
      </p:sp>
      <p:sp>
        <p:nvSpPr>
          <p:cNvPr id="14340" name="Rectangle 4"/>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CA" smtClean="0">
                <a:effectLst/>
              </a:rPr>
              <a:t>Background - General</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bwMode="auto"/>
        <p:txBody>
          <a:bodyPr wrap="square" lIns="91440" tIns="45720" rIns="91440" bIns="45720" numCol="1" anchorCtr="0" compatLnSpc="1">
            <a:prstTxWarp prst="textNoShape">
              <a:avLst/>
            </a:prstTxWarp>
          </a:bodyPr>
          <a:lstStyle/>
          <a:p>
            <a:pPr eaLnBrk="1" hangingPunct="1">
              <a:defRPr/>
            </a:pPr>
            <a:r>
              <a:rPr lang="en-US" smtClean="0">
                <a:effectLst/>
              </a:rPr>
              <a:t>References</a:t>
            </a:r>
          </a:p>
        </p:txBody>
      </p:sp>
      <p:sp>
        <p:nvSpPr>
          <p:cNvPr id="31746" name="Rectangle 3"/>
          <p:cNvSpPr>
            <a:spLocks noGrp="1"/>
          </p:cNvSpPr>
          <p:nvPr>
            <p:ph type="body" idx="1"/>
          </p:nvPr>
        </p:nvSpPr>
        <p:spPr/>
        <p:txBody>
          <a:bodyPr/>
          <a:lstStyle/>
          <a:p>
            <a:pPr eaLnBrk="1" hangingPunct="1">
              <a:buFont typeface="Wingdings 3" pitchFamily="18" charset="2"/>
              <a:buNone/>
            </a:pPr>
            <a:r>
              <a:rPr lang="en-US" sz="1200" smtClean="0"/>
              <a:t>Benjamin A. (2006). </a:t>
            </a:r>
            <a:r>
              <a:rPr lang="en-US" sz="1200" i="1" smtClean="0"/>
              <a:t>Valuing Differentiated Instruction.</a:t>
            </a:r>
            <a:r>
              <a:rPr lang="en-US" sz="1200" smtClean="0"/>
              <a:t> Alexandria:  Eye on Education.</a:t>
            </a:r>
          </a:p>
          <a:p>
            <a:pPr eaLnBrk="1" hangingPunct="1">
              <a:buFont typeface="Wingdings 3" pitchFamily="18" charset="2"/>
              <a:buNone/>
            </a:pPr>
            <a:r>
              <a:rPr lang="en-US" sz="1200" smtClean="0"/>
              <a:t>Burgstahler, S. (2009). </a:t>
            </a:r>
            <a:r>
              <a:rPr lang="en-US" sz="1200" i="1" smtClean="0"/>
              <a:t>Universal Design of Instruction (UDI):  Definition, Principles, And Examples. </a:t>
            </a:r>
            <a:r>
              <a:rPr lang="en-US" sz="1200" smtClean="0"/>
              <a:t>Seattle: University of Washington. Retrieved September 5/09 from </a:t>
            </a:r>
            <a:r>
              <a:rPr lang="en-US" sz="1200" smtClean="0">
                <a:hlinkClick r:id="rId2"/>
              </a:rPr>
              <a:t>http://www.washington.edu/doit/Brochures/PDF/instruction.pdf</a:t>
            </a:r>
            <a:endParaRPr lang="en-US" sz="1200" smtClean="0"/>
          </a:p>
          <a:p>
            <a:pPr eaLnBrk="1" hangingPunct="1">
              <a:buFont typeface="Wingdings 3" pitchFamily="18" charset="2"/>
              <a:buNone/>
            </a:pPr>
            <a:r>
              <a:rPr lang="en-US" sz="1200" smtClean="0"/>
              <a:t>Canadian Education Statistics Council. (2009) </a:t>
            </a:r>
            <a:r>
              <a:rPr lang="en-US" sz="1200" i="1" smtClean="0"/>
              <a:t>Pan Education indicators program. </a:t>
            </a:r>
            <a:r>
              <a:rPr lang="en-US" sz="1200" smtClean="0"/>
              <a:t> Retrieved September 19/09 from </a:t>
            </a:r>
            <a:r>
              <a:rPr lang="en-US" sz="1200" smtClean="0">
                <a:hlinkClick r:id="rId3"/>
              </a:rPr>
              <a:t>http://www.cesc.ca/mainE.html</a:t>
            </a:r>
            <a:r>
              <a:rPr lang="en-US" sz="1200" smtClean="0"/>
              <a:t>   </a:t>
            </a:r>
            <a:endParaRPr lang="en-US" sz="1200" i="1" smtClean="0"/>
          </a:p>
          <a:p>
            <a:pPr eaLnBrk="1" hangingPunct="1">
              <a:buFont typeface="Wingdings 3" pitchFamily="18" charset="2"/>
              <a:buNone/>
            </a:pPr>
            <a:r>
              <a:rPr lang="en-US" sz="1200" smtClean="0"/>
              <a:t>Fox, M. (2008) </a:t>
            </a:r>
            <a:r>
              <a:rPr lang="en-US" sz="1200" i="1" smtClean="0"/>
              <a:t>Reading magic: Why reading aloud to our children will change their lives forever.  </a:t>
            </a:r>
            <a:r>
              <a:rPr lang="en-US" sz="1200" smtClean="0"/>
              <a:t>New York: Harcourt inc. </a:t>
            </a:r>
          </a:p>
          <a:p>
            <a:pPr eaLnBrk="1" hangingPunct="1">
              <a:buFont typeface="Wingdings 3" pitchFamily="18" charset="2"/>
              <a:buNone/>
            </a:pPr>
            <a:r>
              <a:rPr lang="en-US" sz="1200" smtClean="0"/>
              <a:t>George, L. (2008, November). Dumbed down; The troubling science of how technology is rewiring kids’ brains. </a:t>
            </a:r>
            <a:r>
              <a:rPr lang="en-US" sz="1200" i="1" smtClean="0"/>
              <a:t>Macleans, 11 </a:t>
            </a:r>
            <a:r>
              <a:rPr lang="en-US" sz="1200" smtClean="0"/>
              <a:t>(17), 56-59. </a:t>
            </a:r>
          </a:p>
          <a:p>
            <a:pPr eaLnBrk="1" hangingPunct="1">
              <a:buFont typeface="Wingdings 3" pitchFamily="18" charset="2"/>
              <a:buNone/>
            </a:pPr>
            <a:r>
              <a:rPr lang="en-US" sz="1200" smtClean="0"/>
              <a:t>Hein, G. E. (1991, October). </a:t>
            </a:r>
            <a:r>
              <a:rPr lang="en-CA" sz="1200" i="1" smtClean="0"/>
              <a:t>Constructivist Learning Theory. </a:t>
            </a:r>
            <a:r>
              <a:rPr lang="en-CA" sz="1200" smtClean="0"/>
              <a:t>Retrieved September 26/09 from http: </a:t>
            </a:r>
            <a:r>
              <a:rPr lang="en-CA" sz="1200" smtClean="0">
                <a:hlinkClick r:id="rId4"/>
              </a:rPr>
              <a:t>http://www.exploratorium.edu/ifi/resources/constructivistlearning.html</a:t>
            </a:r>
            <a:endParaRPr lang="en-CA" sz="1200" smtClean="0"/>
          </a:p>
          <a:p>
            <a:pPr eaLnBrk="1" hangingPunct="1">
              <a:buFont typeface="Wingdings 3" pitchFamily="18" charset="2"/>
              <a:buNone/>
            </a:pPr>
            <a:r>
              <a:rPr lang="en-CA" sz="1200" smtClean="0"/>
              <a:t>McGuire, J. M., Scott, S.S., Shaw, S.F. (2006). Universal Design and Its Applications in Educational Environments. </a:t>
            </a:r>
            <a:r>
              <a:rPr lang="en-CA" sz="1200" i="1" smtClean="0"/>
              <a:t>Remedial and Special Education, 27</a:t>
            </a:r>
            <a:r>
              <a:rPr lang="en-CA" sz="1200" smtClean="0"/>
              <a:t> (3), 166-175.</a:t>
            </a:r>
            <a:endParaRPr lang="en-CA" sz="1200" i="1" smtClean="0"/>
          </a:p>
          <a:p>
            <a:pPr eaLnBrk="1" hangingPunct="1">
              <a:buFont typeface="Wingdings 3" pitchFamily="18" charset="2"/>
              <a:buNone/>
            </a:pPr>
            <a:r>
              <a:rPr lang="en-US" sz="1200" smtClean="0"/>
              <a:t>Miranda, P. (2009). </a:t>
            </a:r>
            <a:r>
              <a:rPr lang="en-US" sz="1200" i="1" smtClean="0"/>
              <a:t>Workshop on Universal Design. </a:t>
            </a:r>
            <a:r>
              <a:rPr lang="en-US" sz="1200" smtClean="0"/>
              <a:t>University of British Columbia.</a:t>
            </a:r>
          </a:p>
          <a:p>
            <a:pPr eaLnBrk="1" hangingPunct="1">
              <a:buFont typeface="Wingdings 3" pitchFamily="18" charset="2"/>
              <a:buNone/>
            </a:pPr>
            <a:r>
              <a:rPr lang="en-US" sz="1200" smtClean="0"/>
              <a:t>Warr-Leeper, G. (2008) . </a:t>
            </a:r>
            <a:r>
              <a:rPr lang="en-US" sz="1200" i="1" smtClean="0"/>
              <a:t>Communication at the heart of education</a:t>
            </a:r>
            <a:r>
              <a:rPr lang="en-US" sz="1200" smtClean="0"/>
              <a:t>. University of Western Ontario. </a:t>
            </a:r>
          </a:p>
          <a:p>
            <a:pPr eaLnBrk="1" hangingPunct="1">
              <a:buFont typeface="Wingdings 3" pitchFamily="18" charset="2"/>
              <a:buNone/>
            </a:pPr>
            <a:endParaRPr lang="en-US" sz="120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4"/>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CA" smtClean="0">
                <a:effectLst/>
              </a:rPr>
              <a:t>Constructivism</a:t>
            </a:r>
          </a:p>
        </p:txBody>
      </p:sp>
      <p:sp>
        <p:nvSpPr>
          <p:cNvPr id="15362" name="Rectangle 3"/>
          <p:cNvSpPr>
            <a:spLocks noGrp="1"/>
          </p:cNvSpPr>
          <p:nvPr>
            <p:ph type="body" idx="1"/>
          </p:nvPr>
        </p:nvSpPr>
        <p:spPr/>
        <p:txBody>
          <a:bodyPr/>
          <a:lstStyle/>
          <a:p>
            <a:r>
              <a:rPr lang="en-US" sz="2300" smtClean="0"/>
              <a:t>Definition:</a:t>
            </a:r>
          </a:p>
          <a:p>
            <a:pPr marL="742950" lvl="1" indent="-285750"/>
            <a:r>
              <a:rPr lang="en-CA" sz="2100" smtClean="0"/>
              <a:t>The term refers to the notion that learners will construct knowledge for themselves i.e. they will construct meaning both individually and socially as they learn. </a:t>
            </a:r>
          </a:p>
          <a:p>
            <a:pPr>
              <a:buFont typeface="Wingdings 3" pitchFamily="18" charset="2"/>
              <a:buNone/>
            </a:pPr>
            <a:r>
              <a:rPr lang="en-CA" sz="2300" smtClean="0"/>
              <a:t>Therefore:  </a:t>
            </a:r>
          </a:p>
          <a:p>
            <a:r>
              <a:rPr lang="en-CA" sz="2300" smtClean="0"/>
              <a:t>We have to focus on the learner in thinking about learning (not on the subject being taught) and, </a:t>
            </a:r>
          </a:p>
          <a:p>
            <a:r>
              <a:rPr lang="en-CA" sz="2300" smtClean="0"/>
              <a:t>There is no knowledge independent of the meaning attributed to experience (or that which is constructed) by the learner, or community of learners. </a:t>
            </a:r>
            <a:endParaRPr lang="en-US" sz="2300" smtClean="0"/>
          </a:p>
          <a:p>
            <a:pPr eaLnBrk="1" hangingPunct="1"/>
            <a:endParaRPr lang="en-US" sz="230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p:cNvSpPr>
          <p:nvPr>
            <p:ph type="body" idx="1"/>
          </p:nvPr>
        </p:nvSpPr>
        <p:spPr/>
        <p:txBody>
          <a:bodyPr/>
          <a:lstStyle/>
          <a:p>
            <a:pPr>
              <a:lnSpc>
                <a:spcPct val="80000"/>
              </a:lnSpc>
            </a:pPr>
            <a:r>
              <a:rPr lang="en-CA" sz="2300" smtClean="0"/>
              <a:t>Learning is an active process.</a:t>
            </a:r>
          </a:p>
          <a:p>
            <a:pPr>
              <a:lnSpc>
                <a:spcPct val="80000"/>
              </a:lnSpc>
            </a:pPr>
            <a:r>
              <a:rPr lang="en-CA" sz="2300" smtClean="0"/>
              <a:t>People learn to learn as they learn.</a:t>
            </a:r>
          </a:p>
          <a:p>
            <a:pPr>
              <a:lnSpc>
                <a:spcPct val="80000"/>
              </a:lnSpc>
            </a:pPr>
            <a:r>
              <a:rPr lang="en-CA" sz="2300" smtClean="0"/>
              <a:t>The crucial action of constructing meaning is mental: it happens in the mind. </a:t>
            </a:r>
          </a:p>
          <a:p>
            <a:pPr>
              <a:lnSpc>
                <a:spcPct val="80000"/>
              </a:lnSpc>
            </a:pPr>
            <a:r>
              <a:rPr lang="en-CA" sz="2300" smtClean="0"/>
              <a:t>Learning involves language: the language we use influences learning.</a:t>
            </a:r>
          </a:p>
          <a:p>
            <a:pPr>
              <a:lnSpc>
                <a:spcPct val="80000"/>
              </a:lnSpc>
            </a:pPr>
            <a:r>
              <a:rPr lang="en-CA" sz="2300" smtClean="0"/>
              <a:t>Learning is a social activity: our learning is intimately associated with our connection with other human beings.</a:t>
            </a:r>
          </a:p>
          <a:p>
            <a:pPr>
              <a:lnSpc>
                <a:spcPct val="80000"/>
              </a:lnSpc>
            </a:pPr>
            <a:r>
              <a:rPr lang="en-CA" sz="2300" smtClean="0"/>
              <a:t>Learning is contextual: we do not learn isolated facts and theories in some abstract ethereal land of the mind separate from the rest of our lives: we learn in relationship to what else we know, what we believe, our prejudices and our fears.  </a:t>
            </a:r>
          </a:p>
          <a:p>
            <a:pPr>
              <a:lnSpc>
                <a:spcPct val="80000"/>
              </a:lnSpc>
            </a:pPr>
            <a:endParaRPr lang="en-CA" sz="2300" smtClean="0"/>
          </a:p>
        </p:txBody>
      </p:sp>
      <p:sp>
        <p:nvSpPr>
          <p:cNvPr id="16388" name="Rectangle 4"/>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CA" sz="3200" smtClean="0">
                <a:effectLst/>
              </a:rPr>
              <a:t>Principles of Constructivism developed by the work of John Dewey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bwMode="auto">
          <a:xfrm>
            <a:off x="422275" y="244476"/>
            <a:ext cx="8229600" cy="1142999"/>
          </a:xfrm>
        </p:spPr>
        <p:txBody>
          <a:bodyPr wrap="square" lIns="91440" tIns="45720" rIns="91440" bIns="45720" numCol="1" anchorCtr="0" compatLnSpc="1">
            <a:prstTxWarp prst="textNoShape">
              <a:avLst/>
            </a:prstTxWarp>
          </a:bodyPr>
          <a:lstStyle/>
          <a:p>
            <a:pPr>
              <a:defRPr/>
            </a:pPr>
            <a:r>
              <a:rPr lang="en-CA" sz="3200" smtClean="0">
                <a:effectLst/>
              </a:rPr>
              <a:t>Principles of Constructivism Developed by the works of John Dewey Con’t</a:t>
            </a:r>
          </a:p>
        </p:txBody>
      </p:sp>
      <p:sp>
        <p:nvSpPr>
          <p:cNvPr id="17410" name="Rectangle 3"/>
          <p:cNvSpPr>
            <a:spLocks noGrp="1"/>
          </p:cNvSpPr>
          <p:nvPr>
            <p:ph type="body" idx="1"/>
          </p:nvPr>
        </p:nvSpPr>
        <p:spPr>
          <a:xfrm>
            <a:off x="457200" y="1916113"/>
            <a:ext cx="8229600" cy="4090987"/>
          </a:xfrm>
        </p:spPr>
        <p:txBody>
          <a:bodyPr/>
          <a:lstStyle/>
          <a:p>
            <a:pPr>
              <a:lnSpc>
                <a:spcPct val="90000"/>
              </a:lnSpc>
            </a:pPr>
            <a:r>
              <a:rPr lang="en-CA" sz="2300" smtClean="0"/>
              <a:t>One needs knowledge to learn: it is not possible to assimilate new knowledge without having some structure developed from previous knowledge to build on. </a:t>
            </a:r>
          </a:p>
          <a:p>
            <a:pPr>
              <a:lnSpc>
                <a:spcPct val="90000"/>
              </a:lnSpc>
            </a:pPr>
            <a:r>
              <a:rPr lang="en-CA" sz="2300" smtClean="0"/>
              <a:t>It takes time to learn: learning is not instantaneous. </a:t>
            </a:r>
          </a:p>
          <a:p>
            <a:pPr>
              <a:lnSpc>
                <a:spcPct val="90000"/>
              </a:lnSpc>
            </a:pPr>
            <a:r>
              <a:rPr lang="en-CA" sz="2300" smtClean="0"/>
              <a:t>Motivation is a key component in learning. In fact, it is essential to learning.</a:t>
            </a:r>
          </a:p>
          <a:p>
            <a:pPr>
              <a:lnSpc>
                <a:spcPct val="90000"/>
              </a:lnSpc>
              <a:buFont typeface="Wingdings 3" pitchFamily="18" charset="2"/>
              <a:buNone/>
            </a:pPr>
            <a:endParaRPr lang="en-CA" sz="2300" smtClean="0"/>
          </a:p>
          <a:p>
            <a:pPr>
              <a:lnSpc>
                <a:spcPct val="90000"/>
              </a:lnSpc>
              <a:buFont typeface="Wingdings 3" pitchFamily="18" charset="2"/>
              <a:buNone/>
            </a:pPr>
            <a:r>
              <a:rPr lang="en-CA" sz="2300" smtClean="0"/>
              <a:t>In order to engage our learners, we must be prepared to bring concepts in a way for students to “Construct their own learning.”  This way of teaching can be done through Universal Design for Learning.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Content Placeholder 1"/>
          <p:cNvSpPr>
            <a:spLocks noGrp="1"/>
          </p:cNvSpPr>
          <p:nvPr>
            <p:ph idx="1"/>
          </p:nvPr>
        </p:nvSpPr>
        <p:spPr/>
        <p:txBody>
          <a:bodyPr/>
          <a:lstStyle/>
          <a:p>
            <a:pPr eaLnBrk="1" hangingPunct="1"/>
            <a:r>
              <a:rPr lang="en-CA" smtClean="0"/>
              <a:t>Origins of Universal Design</a:t>
            </a:r>
          </a:p>
          <a:p>
            <a:pPr marL="742950" lvl="1" indent="-285750" eaLnBrk="1" hangingPunct="1"/>
            <a:r>
              <a:rPr lang="en-CA" smtClean="0"/>
              <a:t>Ronald Mace, an architect and wheelchair user, proposed the idea that physical environments and enhanced awareness of diverse consumers needs should proactively inform product design to be more functional to a broader range of people. </a:t>
            </a:r>
          </a:p>
          <a:p>
            <a:pPr marL="742950" lvl="1" indent="-285750" eaLnBrk="1" hangingPunct="1"/>
            <a:r>
              <a:rPr lang="en-CA" smtClean="0"/>
              <a:t>The term “Universal Design” was coined to reflect this approach of proactively incorporating inclusive design features while minimizing the need for individual, retrofitted accommodations.</a:t>
            </a:r>
          </a:p>
          <a:p>
            <a:pPr marL="742950" lvl="1" indent="-285750" algn="r" eaLnBrk="1" hangingPunct="1">
              <a:buFont typeface="Verdana" pitchFamily="34" charset="0"/>
              <a:buNone/>
            </a:pPr>
            <a:r>
              <a:rPr lang="en-CA" sz="1800" smtClean="0"/>
              <a:t>(McGuire, Scott and Shaw)</a:t>
            </a:r>
          </a:p>
          <a:p>
            <a:pPr marL="742950" lvl="1" indent="-285750" eaLnBrk="1" hangingPunct="1">
              <a:buFont typeface="Verdana" pitchFamily="34" charset="0"/>
              <a:buNone/>
            </a:pPr>
            <a:endParaRPr lang="en-CA" sz="1800" smtClean="0"/>
          </a:p>
        </p:txBody>
      </p:sp>
      <p:sp>
        <p:nvSpPr>
          <p:cNvPr id="3" name="Title 2"/>
          <p:cNvSpPr>
            <a:spLocks noGrp="1"/>
          </p:cNvSpPr>
          <p:nvPr>
            <p:ph type="title"/>
          </p:nvPr>
        </p:nvSpPr>
        <p:spPr>
          <a:xfrm>
            <a:off x="441325" y="266700"/>
            <a:ext cx="8229600" cy="1143000"/>
          </a:xfrm>
        </p:spPr>
        <p:txBody>
          <a:bodyPr/>
          <a:lstStyle/>
          <a:p>
            <a:pPr eaLnBrk="1" fontAlgn="auto" hangingPunct="1">
              <a:spcAft>
                <a:spcPts val="0"/>
              </a:spcAft>
              <a:defRPr/>
            </a:pPr>
            <a:r>
              <a:rPr lang="en-CA" dirty="0" smtClean="0"/>
              <a:t>Background- Universal Design</a:t>
            </a:r>
            <a:endParaRPr lang="en-C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bwMode="auto">
          <a:xfrm>
            <a:off x="488950" y="266700"/>
            <a:ext cx="8229600" cy="1143000"/>
          </a:xfrm>
        </p:spPr>
        <p:txBody>
          <a:bodyPr wrap="square" lIns="91440" tIns="45720" rIns="91440" bIns="45720" numCol="1" anchorCtr="0" compatLnSpc="1">
            <a:prstTxWarp prst="textNoShape">
              <a:avLst/>
            </a:prstTxWarp>
          </a:bodyPr>
          <a:lstStyle/>
          <a:p>
            <a:pPr eaLnBrk="1" hangingPunct="1">
              <a:defRPr/>
            </a:pPr>
            <a:r>
              <a:rPr lang="en-US" smtClean="0">
                <a:effectLst/>
              </a:rPr>
              <a:t>Universal Design Principles:</a:t>
            </a:r>
          </a:p>
        </p:txBody>
      </p:sp>
      <p:sp>
        <p:nvSpPr>
          <p:cNvPr id="23554" name="Rectangle 3"/>
          <p:cNvSpPr>
            <a:spLocks noGrp="1"/>
          </p:cNvSpPr>
          <p:nvPr>
            <p:ph type="body" idx="1"/>
          </p:nvPr>
        </p:nvSpPr>
        <p:spPr>
          <a:xfrm>
            <a:off x="457200" y="1196975"/>
            <a:ext cx="8229600" cy="5256213"/>
          </a:xfrm>
        </p:spPr>
        <p:txBody>
          <a:bodyPr/>
          <a:lstStyle/>
          <a:p>
            <a:pPr eaLnBrk="1" hangingPunct="1">
              <a:lnSpc>
                <a:spcPct val="80000"/>
              </a:lnSpc>
              <a:buFont typeface="Wingdings 3" pitchFamily="18" charset="2"/>
              <a:buNone/>
            </a:pPr>
            <a:r>
              <a:rPr lang="en-US" sz="2000" smtClean="0"/>
              <a:t>The original principles developed by architects, engineers etc. are as follows:</a:t>
            </a:r>
          </a:p>
          <a:p>
            <a:pPr eaLnBrk="1" hangingPunct="1">
              <a:lnSpc>
                <a:spcPct val="80000"/>
              </a:lnSpc>
            </a:pPr>
            <a:r>
              <a:rPr lang="en-US" sz="1800" smtClean="0"/>
              <a:t>Equitable Use - The design is useful and marketable to people with diverse abilities.</a:t>
            </a:r>
          </a:p>
          <a:p>
            <a:pPr eaLnBrk="1" hangingPunct="1">
              <a:lnSpc>
                <a:spcPct val="80000"/>
              </a:lnSpc>
            </a:pPr>
            <a:r>
              <a:rPr lang="en-US" sz="1800" smtClean="0"/>
              <a:t>Flexibility in Use – The design accommodates a wide range of individual preferences and abilities.</a:t>
            </a:r>
          </a:p>
          <a:p>
            <a:pPr eaLnBrk="1" hangingPunct="1">
              <a:lnSpc>
                <a:spcPct val="80000"/>
              </a:lnSpc>
            </a:pPr>
            <a:r>
              <a:rPr lang="en-US" sz="1800" smtClean="0"/>
              <a:t>Simple and Intuitive – Use of the design is easy to understand, regardless of the user’s experience, knowledge, language skills, or current concentration level.</a:t>
            </a:r>
          </a:p>
          <a:p>
            <a:pPr eaLnBrk="1" hangingPunct="1">
              <a:lnSpc>
                <a:spcPct val="80000"/>
              </a:lnSpc>
            </a:pPr>
            <a:r>
              <a:rPr lang="en-US" sz="1800" smtClean="0"/>
              <a:t>Perceptible Information – The design communicates necessary information effectively to the user, regardless of ambient conditions or the user’s sensory abilities.</a:t>
            </a:r>
          </a:p>
          <a:p>
            <a:pPr eaLnBrk="1" hangingPunct="1">
              <a:lnSpc>
                <a:spcPct val="80000"/>
              </a:lnSpc>
            </a:pPr>
            <a:r>
              <a:rPr lang="en-US" sz="1800" smtClean="0"/>
              <a:t>Tolerance for Error – The design minimizes hazards and the adverse consequences of accidental or unintended actions.</a:t>
            </a:r>
          </a:p>
          <a:p>
            <a:pPr eaLnBrk="1" hangingPunct="1">
              <a:lnSpc>
                <a:spcPct val="80000"/>
              </a:lnSpc>
            </a:pPr>
            <a:r>
              <a:rPr lang="en-US" sz="1800" smtClean="0"/>
              <a:t>Low Physical Effort – The design can be used efficiently and comfortably and with a minimum of fatigue.</a:t>
            </a:r>
          </a:p>
          <a:p>
            <a:pPr eaLnBrk="1" hangingPunct="1">
              <a:lnSpc>
                <a:spcPct val="80000"/>
              </a:lnSpc>
            </a:pPr>
            <a:r>
              <a:rPr lang="en-US" sz="1800" smtClean="0"/>
              <a:t>Size and Space for Approach and Use – Appropriate size and space are provided for approach, reach, manipulation and use; regardless of user’s body size, posture, or mobility.</a:t>
            </a:r>
          </a:p>
          <a:p>
            <a:pPr algn="r" eaLnBrk="1" hangingPunct="1">
              <a:lnSpc>
                <a:spcPct val="80000"/>
              </a:lnSpc>
              <a:buFont typeface="Wingdings 3" pitchFamily="18" charset="2"/>
              <a:buNone/>
            </a:pPr>
            <a:r>
              <a:rPr lang="en-US" sz="1800" smtClean="0"/>
              <a:t>(The Center for Universal Design, 2009, p. 1-2)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bwMode="auto">
          <a:xfrm>
            <a:off x="427037" y="268288"/>
            <a:ext cx="8229601" cy="1143000"/>
          </a:xfrm>
        </p:spPr>
        <p:txBody>
          <a:bodyPr wrap="square" lIns="91440" tIns="45720" rIns="91440" bIns="45720" numCol="1" anchorCtr="0" compatLnSpc="1">
            <a:prstTxWarp prst="textNoShape">
              <a:avLst/>
            </a:prstTxWarp>
            <a:normAutofit fontScale="90000"/>
          </a:bodyPr>
          <a:lstStyle/>
          <a:p>
            <a:pPr eaLnBrk="1" hangingPunct="1">
              <a:defRPr/>
            </a:pPr>
            <a:r>
              <a:rPr lang="en-US" sz="3700" smtClean="0">
                <a:effectLst/>
              </a:rPr>
              <a:t>Guidelines for Universal Design for Instruction:</a:t>
            </a:r>
          </a:p>
        </p:txBody>
      </p:sp>
      <p:sp>
        <p:nvSpPr>
          <p:cNvPr id="24578" name="Rectangle 3"/>
          <p:cNvSpPr>
            <a:spLocks noGrp="1"/>
          </p:cNvSpPr>
          <p:nvPr>
            <p:ph type="body" idx="1"/>
          </p:nvPr>
        </p:nvSpPr>
        <p:spPr>
          <a:xfrm>
            <a:off x="457200" y="1481138"/>
            <a:ext cx="8229600" cy="4900612"/>
          </a:xfrm>
        </p:spPr>
        <p:txBody>
          <a:bodyPr/>
          <a:lstStyle/>
          <a:p>
            <a:pPr eaLnBrk="1" hangingPunct="1">
              <a:lnSpc>
                <a:spcPct val="80000"/>
              </a:lnSpc>
            </a:pPr>
            <a:endParaRPr lang="en-US" sz="1800" b="1" smtClean="0"/>
          </a:p>
          <a:p>
            <a:pPr eaLnBrk="1" hangingPunct="1">
              <a:lnSpc>
                <a:spcPct val="80000"/>
              </a:lnSpc>
            </a:pPr>
            <a:r>
              <a:rPr lang="en-US" sz="2400" b="1" smtClean="0"/>
              <a:t>Guidelines and Definition:</a:t>
            </a:r>
            <a:r>
              <a:rPr lang="en-US" sz="1800" b="1" smtClean="0"/>
              <a:t> </a:t>
            </a:r>
          </a:p>
          <a:p>
            <a:pPr eaLnBrk="1" hangingPunct="1">
              <a:lnSpc>
                <a:spcPct val="80000"/>
              </a:lnSpc>
            </a:pPr>
            <a:endParaRPr lang="en-US" sz="1800" b="1" smtClean="0"/>
          </a:p>
          <a:p>
            <a:pPr lvl="1" eaLnBrk="1" hangingPunct="1">
              <a:lnSpc>
                <a:spcPct val="80000"/>
              </a:lnSpc>
            </a:pPr>
            <a:r>
              <a:rPr lang="en-US" sz="2000" b="1" smtClean="0"/>
              <a:t>Class Climate:  Adopt practices that reflect high values with respect to both diversity and inclusiveness.</a:t>
            </a:r>
          </a:p>
          <a:p>
            <a:pPr lvl="1" eaLnBrk="1" hangingPunct="1">
              <a:lnSpc>
                <a:spcPct val="80000"/>
              </a:lnSpc>
            </a:pPr>
            <a:endParaRPr lang="en-US" sz="2000" b="1" smtClean="0"/>
          </a:p>
          <a:p>
            <a:pPr lvl="1" eaLnBrk="1" hangingPunct="1">
              <a:lnSpc>
                <a:spcPct val="80000"/>
              </a:lnSpc>
            </a:pPr>
            <a:r>
              <a:rPr lang="en-US" sz="2000" b="1" smtClean="0"/>
              <a:t>Interaction:  Encourage regular and effective interactions between students and the instructor and ensure that communication methods are accessible to all participants.</a:t>
            </a:r>
          </a:p>
          <a:p>
            <a:pPr lvl="1" eaLnBrk="1" hangingPunct="1">
              <a:lnSpc>
                <a:spcPct val="80000"/>
              </a:lnSpc>
            </a:pPr>
            <a:endParaRPr lang="en-US" sz="2000" b="1" smtClean="0"/>
          </a:p>
          <a:p>
            <a:pPr lvl="1" eaLnBrk="1" hangingPunct="1">
              <a:lnSpc>
                <a:spcPct val="80000"/>
              </a:lnSpc>
            </a:pPr>
            <a:r>
              <a:rPr lang="en-US" sz="2000" b="1" smtClean="0"/>
              <a:t>Physical Environments and Products:  Ensure that facilities, activities, materials and equipment are physically accessible to and usable by all students, and that all potential student characteristics are addressed in safety considerations.</a:t>
            </a:r>
          </a:p>
          <a:p>
            <a:pPr lvl="1" eaLnBrk="1" hangingPunct="1">
              <a:lnSpc>
                <a:spcPct val="80000"/>
              </a:lnSpc>
              <a:buFont typeface="Verdana" pitchFamily="34" charset="0"/>
              <a:buNone/>
            </a:pPr>
            <a:endParaRPr lang="en-US" sz="2000" b="1" smtClean="0"/>
          </a:p>
          <a:p>
            <a:pPr lvl="1" eaLnBrk="1" hangingPunct="1">
              <a:lnSpc>
                <a:spcPct val="80000"/>
              </a:lnSpc>
            </a:pPr>
            <a:r>
              <a:rPr lang="en-US" sz="2000" b="1" smtClean="0"/>
              <a:t>Delivery methods:  Use multiple, accessible instructional methods that are accessible to all learners.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bwMode="auto">
          <a:xfrm>
            <a:off x="427037" y="268288"/>
            <a:ext cx="8229601" cy="1143000"/>
          </a:xfrm>
        </p:spPr>
        <p:txBody>
          <a:bodyPr wrap="square" lIns="91440" tIns="45720" rIns="91440" bIns="45720" numCol="1" anchorCtr="0" compatLnSpc="1">
            <a:prstTxWarp prst="textNoShape">
              <a:avLst/>
            </a:prstTxWarp>
            <a:normAutofit fontScale="90000"/>
          </a:bodyPr>
          <a:lstStyle/>
          <a:p>
            <a:pPr eaLnBrk="1" hangingPunct="1">
              <a:defRPr/>
            </a:pPr>
            <a:r>
              <a:rPr lang="en-US" sz="3700" smtClean="0">
                <a:effectLst/>
              </a:rPr>
              <a:t>Guidelines for Universal Design for Instruction Continued:</a:t>
            </a:r>
          </a:p>
        </p:txBody>
      </p:sp>
      <p:sp>
        <p:nvSpPr>
          <p:cNvPr id="25602" name="Rectangle 3"/>
          <p:cNvSpPr>
            <a:spLocks noGrp="1"/>
          </p:cNvSpPr>
          <p:nvPr>
            <p:ph type="body" idx="1"/>
          </p:nvPr>
        </p:nvSpPr>
        <p:spPr>
          <a:xfrm>
            <a:off x="457200" y="1916113"/>
            <a:ext cx="8229600" cy="4465637"/>
          </a:xfrm>
        </p:spPr>
        <p:txBody>
          <a:bodyPr/>
          <a:lstStyle/>
          <a:p>
            <a:pPr lvl="1" eaLnBrk="1" hangingPunct="1">
              <a:lnSpc>
                <a:spcPct val="90000"/>
              </a:lnSpc>
            </a:pPr>
            <a:r>
              <a:rPr lang="en-US" sz="2000" b="1" smtClean="0"/>
              <a:t>Information resources and technology:  Ensure that course materials, notes and other information resources are engaging and accessible for all students.</a:t>
            </a:r>
          </a:p>
          <a:p>
            <a:pPr lvl="1" eaLnBrk="1" hangingPunct="1">
              <a:lnSpc>
                <a:spcPct val="90000"/>
              </a:lnSpc>
            </a:pPr>
            <a:endParaRPr lang="en-US" sz="2000" b="1" smtClean="0"/>
          </a:p>
          <a:p>
            <a:pPr lvl="1" eaLnBrk="1" hangingPunct="1">
              <a:lnSpc>
                <a:spcPct val="90000"/>
              </a:lnSpc>
            </a:pPr>
            <a:r>
              <a:rPr lang="en-US" sz="2000" b="1" smtClean="0"/>
              <a:t>Feedback:  Provide specific feedback on a regular basis.</a:t>
            </a:r>
          </a:p>
          <a:p>
            <a:pPr lvl="1" eaLnBrk="1" hangingPunct="1">
              <a:lnSpc>
                <a:spcPct val="90000"/>
              </a:lnSpc>
            </a:pPr>
            <a:endParaRPr lang="en-US" sz="2000" b="1" smtClean="0"/>
          </a:p>
          <a:p>
            <a:pPr lvl="1" eaLnBrk="1" hangingPunct="1">
              <a:lnSpc>
                <a:spcPct val="90000"/>
              </a:lnSpc>
            </a:pPr>
            <a:r>
              <a:rPr lang="en-US" sz="2000" b="1" smtClean="0"/>
              <a:t>Assessment:  Regularly assess student progress using multiple accessible methods and tools, and adjust instruction accordingly.</a:t>
            </a:r>
          </a:p>
          <a:p>
            <a:pPr lvl="1" eaLnBrk="1" hangingPunct="1">
              <a:lnSpc>
                <a:spcPct val="90000"/>
              </a:lnSpc>
            </a:pPr>
            <a:endParaRPr lang="en-US" sz="2000" b="1" smtClean="0"/>
          </a:p>
          <a:p>
            <a:pPr lvl="1" eaLnBrk="1" hangingPunct="1">
              <a:lnSpc>
                <a:spcPct val="90000"/>
              </a:lnSpc>
            </a:pPr>
            <a:r>
              <a:rPr lang="en-US" sz="2000" b="1" smtClean="0"/>
              <a:t>Accommodation:  Plan for accommodations for students whose needs are not met by the instructional design.</a:t>
            </a:r>
          </a:p>
          <a:p>
            <a:pPr eaLnBrk="1" hangingPunct="1">
              <a:lnSpc>
                <a:spcPct val="90000"/>
              </a:lnSpc>
            </a:pPr>
            <a:endParaRPr lang="en-US" sz="200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312</TotalTime>
  <Words>1846</Words>
  <Application>Microsoft Office PowerPoint</Application>
  <PresentationFormat>On-screen Show (4:3)</PresentationFormat>
  <Paragraphs>129</Paragraphs>
  <Slides>20</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Lucida Sans Unicode</vt:lpstr>
      <vt:lpstr>Wingdings 3</vt:lpstr>
      <vt:lpstr>Verdana</vt:lpstr>
      <vt:lpstr>Wingdings 2</vt:lpstr>
      <vt:lpstr>Calibri</vt:lpstr>
      <vt:lpstr>Times New Roman</vt:lpstr>
      <vt:lpstr>Concourse</vt:lpstr>
      <vt:lpstr>Engaging all Learners through Technology </vt:lpstr>
      <vt:lpstr>Background - General</vt:lpstr>
      <vt:lpstr>Constructivism</vt:lpstr>
      <vt:lpstr>Principles of Constructivism developed by the work of John Dewey</vt:lpstr>
      <vt:lpstr>Principles of Constructivism Developed by the works of John Dewey Con’t</vt:lpstr>
      <vt:lpstr>Background- Universal Design</vt:lpstr>
      <vt:lpstr>Universal Design Principles:</vt:lpstr>
      <vt:lpstr>Guidelines for Universal Design for Instruction:</vt:lpstr>
      <vt:lpstr>Guidelines for Universal Design for Instruction Continued:</vt:lpstr>
      <vt:lpstr>What Is Differentiated Instruction?</vt:lpstr>
      <vt:lpstr>What Is Differentiated Instruction? Continued. . .</vt:lpstr>
      <vt:lpstr>Slide 12</vt:lpstr>
      <vt:lpstr>Background- Technology</vt:lpstr>
      <vt:lpstr>Background - Technology Continued:</vt:lpstr>
      <vt:lpstr>What do we know about children and learning? </vt:lpstr>
      <vt:lpstr>What do we know about children and learning?</vt:lpstr>
      <vt:lpstr>What do we know about children and learning? </vt:lpstr>
      <vt:lpstr>What do we know about children, learning and technology?</vt:lpstr>
      <vt:lpstr>What do we know about children, learning and technology?</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Engaging all Learners through Technology</dc:title>
  <dc:creator>Jennine</dc:creator>
  <cp:lastModifiedBy>Jennine</cp:lastModifiedBy>
  <cp:revision>36</cp:revision>
  <dcterms:created xsi:type="dcterms:W3CDTF">2009-08-29T15:32:45Z</dcterms:created>
  <dcterms:modified xsi:type="dcterms:W3CDTF">2009-09-27T22:15:02Z</dcterms:modified>
</cp:coreProperties>
</file>